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Tomorrow Semi Bold"/>
      <p:regular r:id="rId17"/>
    </p:embeddedFont>
    <p:embeddedFont>
      <p:font typeface="Tomorrow Semi Bold"/>
      <p:regular r:id="rId18"/>
    </p:embeddedFont>
    <p:embeddedFont>
      <p:font typeface="Tomorrow Semi Bold"/>
      <p:regular r:id="rId19"/>
    </p:embeddedFont>
    <p:embeddedFont>
      <p:font typeface="Tomorrow Semi Bold"/>
      <p:regular r:id="rId20"/>
    </p:embeddedFont>
    <p:embeddedFont>
      <p:font typeface="Tomorrow"/>
      <p:regular r:id="rId21"/>
    </p:embeddedFont>
    <p:embeddedFont>
      <p:font typeface="Tomorrow"/>
      <p:regular r:id="rId22"/>
    </p:embeddedFont>
    <p:embeddedFont>
      <p:font typeface="Tomorrow"/>
      <p:regular r:id="rId23"/>
    </p:embeddedFont>
    <p:embeddedFont>
      <p:font typeface="Tomorrow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7-1.png>
</file>

<file path=ppt/media/image-7-2.png>
</file>

<file path=ppt/media/image-7-3.svg>
</file>

<file path=ppt/media/image-7-4.png>
</file>

<file path=ppt/media/image-7-5.png>
</file>

<file path=ppt/media/image-7-6.svg>
</file>

<file path=ppt/media/image-7-7.png>
</file>

<file path=ppt/media/image-7-8.png>
</file>

<file path=ppt/media/image-7-9.sv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slideLayout" Target="../slideLayouts/slideLayout8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Uncovering insights from transactional data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7298" y="641509"/>
            <a:ext cx="5444609" cy="465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Business Recommendations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6007298" y="1329809"/>
            <a:ext cx="8102203" cy="1452920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5" name="Shape 2"/>
          <p:cNvSpPr/>
          <p:nvPr/>
        </p:nvSpPr>
        <p:spPr>
          <a:xfrm>
            <a:off x="6156127" y="1478637"/>
            <a:ext cx="446484" cy="446484"/>
          </a:xfrm>
          <a:prstGeom prst="roundRect">
            <a:avLst>
              <a:gd name="adj" fmla="val 20477969"/>
            </a:avLst>
          </a:prstGeom>
          <a:solidFill>
            <a:srgbClr val="E1E1DF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78880" y="1601391"/>
            <a:ext cx="200858" cy="20085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56127" y="2073950"/>
            <a:ext cx="1908572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Boost Subscriptions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6156127" y="2395776"/>
            <a:ext cx="7804547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Promote exclusive benefits.</a:t>
            </a:r>
            <a:endParaRPr lang="en-US" sz="1150" dirty="0"/>
          </a:p>
        </p:txBody>
      </p:sp>
      <p:sp>
        <p:nvSpPr>
          <p:cNvPr id="9" name="Shape 5"/>
          <p:cNvSpPr/>
          <p:nvPr/>
        </p:nvSpPr>
        <p:spPr>
          <a:xfrm>
            <a:off x="6007298" y="2931557"/>
            <a:ext cx="8102203" cy="1452920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10" name="Shape 6"/>
          <p:cNvSpPr/>
          <p:nvPr/>
        </p:nvSpPr>
        <p:spPr>
          <a:xfrm>
            <a:off x="6156127" y="3080385"/>
            <a:ext cx="446484" cy="446484"/>
          </a:xfrm>
          <a:prstGeom prst="roundRect">
            <a:avLst>
              <a:gd name="adj" fmla="val 20477969"/>
            </a:avLst>
          </a:prstGeom>
          <a:solidFill>
            <a:srgbClr val="E1E1DF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78880" y="3203138"/>
            <a:ext cx="200858" cy="2008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56127" y="3675698"/>
            <a:ext cx="1860352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 Loyalty</a:t>
            </a:r>
            <a:endParaRPr lang="en-US" sz="1450" dirty="0"/>
          </a:p>
        </p:txBody>
      </p:sp>
      <p:sp>
        <p:nvSpPr>
          <p:cNvPr id="13" name="Text 8"/>
          <p:cNvSpPr/>
          <p:nvPr/>
        </p:nvSpPr>
        <p:spPr>
          <a:xfrm>
            <a:off x="6156127" y="3997523"/>
            <a:ext cx="7804547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Reward repeat buyers.</a:t>
            </a:r>
            <a:endParaRPr lang="en-US" sz="1150" dirty="0"/>
          </a:p>
        </p:txBody>
      </p:sp>
      <p:sp>
        <p:nvSpPr>
          <p:cNvPr id="14" name="Shape 9"/>
          <p:cNvSpPr/>
          <p:nvPr/>
        </p:nvSpPr>
        <p:spPr>
          <a:xfrm>
            <a:off x="6007298" y="4533305"/>
            <a:ext cx="8102203" cy="1452920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15" name="Shape 10"/>
          <p:cNvSpPr/>
          <p:nvPr/>
        </p:nvSpPr>
        <p:spPr>
          <a:xfrm>
            <a:off x="6156127" y="4682133"/>
            <a:ext cx="446484" cy="446484"/>
          </a:xfrm>
          <a:prstGeom prst="roundRect">
            <a:avLst>
              <a:gd name="adj" fmla="val 20477969"/>
            </a:avLst>
          </a:prstGeom>
          <a:solidFill>
            <a:srgbClr val="E1E1DF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78880" y="4804886"/>
            <a:ext cx="200858" cy="20085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56127" y="5277445"/>
            <a:ext cx="2195632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Review Discount Policy</a:t>
            </a:r>
            <a:endParaRPr lang="en-US" sz="1450" dirty="0"/>
          </a:p>
        </p:txBody>
      </p:sp>
      <p:sp>
        <p:nvSpPr>
          <p:cNvPr id="18" name="Text 12"/>
          <p:cNvSpPr/>
          <p:nvPr/>
        </p:nvSpPr>
        <p:spPr>
          <a:xfrm>
            <a:off x="6156127" y="5599271"/>
            <a:ext cx="7804547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Balance sales with margin.</a:t>
            </a:r>
            <a:endParaRPr lang="en-US" sz="1150" dirty="0"/>
          </a:p>
        </p:txBody>
      </p:sp>
      <p:sp>
        <p:nvSpPr>
          <p:cNvPr id="19" name="Shape 13"/>
          <p:cNvSpPr/>
          <p:nvPr/>
        </p:nvSpPr>
        <p:spPr>
          <a:xfrm>
            <a:off x="6007298" y="6135053"/>
            <a:ext cx="8102203" cy="1452920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20" name="Shape 14"/>
          <p:cNvSpPr/>
          <p:nvPr/>
        </p:nvSpPr>
        <p:spPr>
          <a:xfrm>
            <a:off x="6156127" y="6283881"/>
            <a:ext cx="446484" cy="446484"/>
          </a:xfrm>
          <a:prstGeom prst="roundRect">
            <a:avLst>
              <a:gd name="adj" fmla="val 20477969"/>
            </a:avLst>
          </a:prstGeom>
          <a:solidFill>
            <a:srgbClr val="E1E1DF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78880" y="6406634"/>
            <a:ext cx="200858" cy="200858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56127" y="6879193"/>
            <a:ext cx="1860352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Targeted Marketing</a:t>
            </a:r>
            <a:endParaRPr lang="en-US" sz="1450" dirty="0"/>
          </a:p>
        </p:txBody>
      </p:sp>
      <p:sp>
        <p:nvSpPr>
          <p:cNvPr id="23" name="Text 16"/>
          <p:cNvSpPr/>
          <p:nvPr/>
        </p:nvSpPr>
        <p:spPr>
          <a:xfrm>
            <a:off x="6156127" y="7201019"/>
            <a:ext cx="7804547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Focus on high-revenue groups.</a:t>
            </a:r>
            <a:endParaRPr lang="en-US" sz="11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76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66762"/>
            <a:ext cx="3664744" cy="2040493"/>
          </a:xfrm>
          <a:prstGeom prst="roundRect">
            <a:avLst>
              <a:gd name="adj" fmla="val 7170"/>
            </a:avLst>
          </a:prstGeom>
          <a:solidFill>
            <a:srgbClr val="1D1D1B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2636282"/>
            <a:ext cx="3664744" cy="121920"/>
          </a:xfrm>
          <a:prstGeom prst="roundRect">
            <a:avLst>
              <a:gd name="adj" fmla="val 27907"/>
            </a:avLst>
          </a:prstGeom>
          <a:solidFill>
            <a:srgbClr val="E1E1DF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232660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1E1DF"/>
          </a:solidFill>
          <a:ln/>
        </p:spPr>
      </p:sp>
      <p:sp>
        <p:nvSpPr>
          <p:cNvPr id="7" name="Text 4"/>
          <p:cNvSpPr/>
          <p:nvPr/>
        </p:nvSpPr>
        <p:spPr>
          <a:xfrm>
            <a:off x="2490014" y="249674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051084" y="32337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Analyze Data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3724156"/>
            <a:ext cx="31501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3,900 purchases across categories.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685348" y="2666762"/>
            <a:ext cx="3664863" cy="2040493"/>
          </a:xfrm>
          <a:prstGeom prst="roundRect">
            <a:avLst>
              <a:gd name="adj" fmla="val 7170"/>
            </a:avLst>
          </a:prstGeom>
          <a:solidFill>
            <a:srgbClr val="1D1D1B"/>
          </a:solidFill>
          <a:ln/>
        </p:spPr>
      </p:sp>
      <p:sp>
        <p:nvSpPr>
          <p:cNvPr id="11" name="Shape 8"/>
          <p:cNvSpPr/>
          <p:nvPr/>
        </p:nvSpPr>
        <p:spPr>
          <a:xfrm>
            <a:off x="4685348" y="2636282"/>
            <a:ext cx="3664863" cy="121920"/>
          </a:xfrm>
          <a:prstGeom prst="roundRect">
            <a:avLst>
              <a:gd name="adj" fmla="val 27907"/>
            </a:avLst>
          </a:prstGeom>
          <a:solidFill>
            <a:srgbClr val="E1E1DF"/>
          </a:solidFill>
          <a:ln/>
        </p:spPr>
      </p:sp>
      <p:sp>
        <p:nvSpPr>
          <p:cNvPr id="12" name="Shape 9"/>
          <p:cNvSpPr/>
          <p:nvPr/>
        </p:nvSpPr>
        <p:spPr>
          <a:xfrm>
            <a:off x="6177498" y="232660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1E1DF"/>
          </a:solidFill>
          <a:ln/>
        </p:spPr>
      </p:sp>
      <p:sp>
        <p:nvSpPr>
          <p:cNvPr id="13" name="Text 10"/>
          <p:cNvSpPr/>
          <p:nvPr/>
        </p:nvSpPr>
        <p:spPr>
          <a:xfrm>
            <a:off x="6381571" y="249674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4942642" y="32337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Uncover Insights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42642" y="3724156"/>
            <a:ext cx="31502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Spending patterns, segments, preferences.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93790" y="5274231"/>
            <a:ext cx="7556421" cy="1677591"/>
          </a:xfrm>
          <a:prstGeom prst="roundRect">
            <a:avLst>
              <a:gd name="adj" fmla="val 8721"/>
            </a:avLst>
          </a:prstGeom>
          <a:solidFill>
            <a:srgbClr val="1D1D1B"/>
          </a:solidFill>
          <a:ln/>
        </p:spPr>
      </p:sp>
      <p:sp>
        <p:nvSpPr>
          <p:cNvPr id="17" name="Shape 14"/>
          <p:cNvSpPr/>
          <p:nvPr/>
        </p:nvSpPr>
        <p:spPr>
          <a:xfrm>
            <a:off x="793790" y="5243751"/>
            <a:ext cx="7556421" cy="121920"/>
          </a:xfrm>
          <a:prstGeom prst="roundRect">
            <a:avLst>
              <a:gd name="adj" fmla="val 27907"/>
            </a:avLst>
          </a:prstGeom>
          <a:solidFill>
            <a:srgbClr val="E1E1DF"/>
          </a:solidFill>
          <a:ln/>
        </p:spPr>
      </p:sp>
      <p:sp>
        <p:nvSpPr>
          <p:cNvPr id="18" name="Shape 15"/>
          <p:cNvSpPr/>
          <p:nvPr/>
        </p:nvSpPr>
        <p:spPr>
          <a:xfrm>
            <a:off x="4231779" y="493406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1E1DF"/>
          </a:solidFill>
          <a:ln/>
        </p:spPr>
      </p:sp>
      <p:sp>
        <p:nvSpPr>
          <p:cNvPr id="19" name="Text 16"/>
          <p:cNvSpPr/>
          <p:nvPr/>
        </p:nvSpPr>
        <p:spPr>
          <a:xfrm>
            <a:off x="4435852" y="510420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1051084" y="5841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Guide Decisions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1051084" y="6331625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Optimize operations, target marketing.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33130" y="530066"/>
            <a:ext cx="4807863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Dataset Summary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1233130" y="1592342"/>
            <a:ext cx="5847398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Rows: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3,900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1233130" y="1967270"/>
            <a:ext cx="5847398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Columns: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18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1233130" y="2342198"/>
            <a:ext cx="5847398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Key Features: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Demographics, Purchase Details, Shopping Behavior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1233130" y="3024783"/>
            <a:ext cx="5847398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Missing Data: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37 values in Review Rating</a:t>
            </a:r>
            <a:endParaRPr lang="en-US" sz="15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7254" y="1635681"/>
            <a:ext cx="5847398" cy="58473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100491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3905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Imported with pandas, checked structure.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32188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Imputed Review Rating with median.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4950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Renamed to snake_case.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051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Created age_group, purchase_frequency_days.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321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Loaded into PostgreSQL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758" y="608409"/>
            <a:ext cx="5517237" cy="689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Analysis (SQL)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8758" y="1629013"/>
            <a:ext cx="7599283" cy="1332548"/>
          </a:xfrm>
          <a:prstGeom prst="roundRect">
            <a:avLst>
              <a:gd name="adj" fmla="val 2484"/>
            </a:avLst>
          </a:prstGeom>
          <a:solidFill>
            <a:srgbClr val="1D1D1B"/>
          </a:solidFill>
          <a:ln w="30480">
            <a:solidFill>
              <a:srgbClr val="555553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9238" y="1659493"/>
            <a:ext cx="882729" cy="1271588"/>
          </a:xfrm>
          <a:prstGeom prst="rect">
            <a:avLst/>
          </a:prstGeom>
          <a:solidFill>
            <a:srgbClr val="3C3C3A"/>
          </a:solidFill>
          <a:ln/>
        </p:spPr>
      </p:sp>
      <p:sp>
        <p:nvSpPr>
          <p:cNvPr id="6" name="Text 3"/>
          <p:cNvSpPr/>
          <p:nvPr/>
        </p:nvSpPr>
        <p:spPr>
          <a:xfrm>
            <a:off x="6565106" y="2088356"/>
            <a:ext cx="330994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7392591" y="1880116"/>
            <a:ext cx="2758559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Revenue by Gender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392591" y="2357318"/>
            <a:ext cx="621434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Female: $75,191, Male: $157,890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6258758" y="3182183"/>
            <a:ext cx="7599283" cy="1332548"/>
          </a:xfrm>
          <a:prstGeom prst="roundRect">
            <a:avLst>
              <a:gd name="adj" fmla="val 2484"/>
            </a:avLst>
          </a:prstGeom>
          <a:solidFill>
            <a:srgbClr val="1D1D1B"/>
          </a:solidFill>
          <a:ln w="30480">
            <a:solidFill>
              <a:srgbClr val="555553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289238" y="3212663"/>
            <a:ext cx="882729" cy="1271588"/>
          </a:xfrm>
          <a:prstGeom prst="rect">
            <a:avLst/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6565106" y="3641527"/>
            <a:ext cx="330994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12" name="Text 9"/>
          <p:cNvSpPr/>
          <p:nvPr/>
        </p:nvSpPr>
        <p:spPr>
          <a:xfrm>
            <a:off x="7392591" y="3433286"/>
            <a:ext cx="431446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High-Spending Discount Users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7392591" y="3910489"/>
            <a:ext cx="621434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839 customers spent above average.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258758" y="4735354"/>
            <a:ext cx="7599283" cy="1332548"/>
          </a:xfrm>
          <a:prstGeom prst="roundRect">
            <a:avLst>
              <a:gd name="adj" fmla="val 2484"/>
            </a:avLst>
          </a:prstGeom>
          <a:solidFill>
            <a:srgbClr val="1D1D1B"/>
          </a:solidFill>
          <a:ln w="30480">
            <a:solidFill>
              <a:srgbClr val="555553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6289238" y="4765834"/>
            <a:ext cx="882729" cy="1271588"/>
          </a:xfrm>
          <a:prstGeom prst="rect">
            <a:avLst/>
          </a:prstGeom>
          <a:solidFill>
            <a:srgbClr val="3C3C3A"/>
          </a:solidFill>
          <a:ln/>
        </p:spPr>
      </p:sp>
      <p:sp>
        <p:nvSpPr>
          <p:cNvPr id="16" name="Text 13"/>
          <p:cNvSpPr/>
          <p:nvPr/>
        </p:nvSpPr>
        <p:spPr>
          <a:xfrm>
            <a:off x="6565106" y="5194697"/>
            <a:ext cx="330994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7" name="Text 14"/>
          <p:cNvSpPr/>
          <p:nvPr/>
        </p:nvSpPr>
        <p:spPr>
          <a:xfrm>
            <a:off x="7392591" y="4986457"/>
            <a:ext cx="344578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Top 5 Products by Rating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7392591" y="5463659"/>
            <a:ext cx="621434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Gloves (3.86), Sandals (3.84), Boots (3.82).</a:t>
            </a:r>
            <a:endParaRPr lang="en-US" sz="1700" dirty="0"/>
          </a:p>
        </p:txBody>
      </p:sp>
      <p:sp>
        <p:nvSpPr>
          <p:cNvPr id="19" name="Shape 16"/>
          <p:cNvSpPr/>
          <p:nvPr/>
        </p:nvSpPr>
        <p:spPr>
          <a:xfrm>
            <a:off x="6258758" y="6288524"/>
            <a:ext cx="7599283" cy="1332548"/>
          </a:xfrm>
          <a:prstGeom prst="roundRect">
            <a:avLst>
              <a:gd name="adj" fmla="val 2484"/>
            </a:avLst>
          </a:prstGeom>
          <a:solidFill>
            <a:srgbClr val="1D1D1B"/>
          </a:solidFill>
          <a:ln w="30480">
            <a:solidFill>
              <a:srgbClr val="555553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6289238" y="6319004"/>
            <a:ext cx="882729" cy="1271588"/>
          </a:xfrm>
          <a:prstGeom prst="rect">
            <a:avLst/>
          </a:prstGeom>
          <a:solidFill>
            <a:srgbClr val="3C3C3A"/>
          </a:solidFill>
          <a:ln/>
        </p:spPr>
      </p:sp>
      <p:sp>
        <p:nvSpPr>
          <p:cNvPr id="21" name="Text 18"/>
          <p:cNvSpPr/>
          <p:nvPr/>
        </p:nvSpPr>
        <p:spPr>
          <a:xfrm>
            <a:off x="6565106" y="6747867"/>
            <a:ext cx="330994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</a:t>
            </a:r>
            <a:endParaRPr lang="en-US" sz="2600" dirty="0"/>
          </a:p>
        </p:txBody>
      </p:sp>
      <p:sp>
        <p:nvSpPr>
          <p:cNvPr id="22" name="Text 19"/>
          <p:cNvSpPr/>
          <p:nvPr/>
        </p:nvSpPr>
        <p:spPr>
          <a:xfrm>
            <a:off x="7392591" y="6539627"/>
            <a:ext cx="377142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Shipping Type Comparison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7392591" y="7016829"/>
            <a:ext cx="621434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Standard: $58.46, Express: $60.48.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5375"/>
            <a:ext cx="11620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SQL Insights: Subscriptions &amp; Discounts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1129"/>
            <a:ext cx="571369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Subscribers vs. Non-Subscribers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4001572"/>
            <a:ext cx="6244709" cy="1315879"/>
          </a:xfrm>
          <a:prstGeom prst="roundRect">
            <a:avLst>
              <a:gd name="adj" fmla="val 258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4009192"/>
            <a:ext cx="6228755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9057" y="4152900"/>
            <a:ext cx="1618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Yes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108841" y="4152900"/>
            <a:ext cx="1614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1053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184815" y="4152900"/>
            <a:ext cx="1618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59.49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4659511"/>
            <a:ext cx="6228755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9057" y="4803219"/>
            <a:ext cx="1618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3108841" y="4803219"/>
            <a:ext cx="1614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2847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184815" y="4803219"/>
            <a:ext cx="1618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59.87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3321129"/>
            <a:ext cx="521779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Discount-Dependent Products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7599521" y="39732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Hat: 50.00%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4415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Sneakers: 49.66%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48576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Coat: 49.07%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52998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Sweater: 48.17%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9521" y="57420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Pants: 47.37%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054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Loyal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3116 Customers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0033" y="4536400"/>
            <a:ext cx="318968" cy="3189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97628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New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597628" y="3533418"/>
            <a:ext cx="4238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83 Customers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43230" y="3518416"/>
            <a:ext cx="318968" cy="3189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97628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597628" y="5985986"/>
            <a:ext cx="4238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701 Customers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43230" y="5554385"/>
            <a:ext cx="318968" cy="31896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550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Top Products &amp; Repeat Buyers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39559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Top 3 Products per Category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21695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Accessories: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Jewelry, Sunglasses, Belt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2205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Clothing: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Blouse, Pants, Shirt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82715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Footwear: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Sandals, Shoes, Sneakers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63225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Outerwear: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Jacket, Coat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139559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Repeat Buyers &amp; Subscriptions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4856321" y="421695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Customers with &gt;5 purchases: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78393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 Subscription: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2518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22612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Yes Subscription: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958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5044"/>
            <a:ext cx="58977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039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Interactive dashboard for visual insights: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92203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Key Metrics: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3.9K Customers, $59.76 Avg Purchase, 3.75 Avg Review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271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Subscription Status: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73% No, 27% Yes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1693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Revenue by Category: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Clothing (100K), Accessories (70K)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6115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Revenue by Age Group: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Young Adult (65K), Middle-aged (55K)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2026-01-20T17:43:30Z</dcterms:created>
  <dcterms:modified xsi:type="dcterms:W3CDTF">2026-01-20T17:43:30Z</dcterms:modified>
</cp:coreProperties>
</file>